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Cabin" panose="020B0604020202020204" charset="0"/>
      <p:regular r:id="rId15"/>
    </p:embeddedFont>
    <p:embeddedFont>
      <p:font typeface="Unbounde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6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18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44CFFBF-0F43-1677-F151-D837387AF0CD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BB5169-B29A-9E02-A420-A3A0EC945A49}"/>
                </a:ext>
              </a:extLst>
            </p:cNvPr>
            <p:cNvSpPr/>
            <p:nvPr userDrawn="1"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562EE4-129F-D8EA-4BBB-516F36FD46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32F978-6D71-783C-C658-7031C8EA289D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ABF28DF-3B3C-C78A-8D1A-CFA5D3BA15B0}"/>
                </a:ext>
              </a:extLst>
            </p:cNvPr>
            <p:cNvSpPr/>
            <p:nvPr userDrawn="1"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97FCB1-09E8-FA7A-4559-5FC0A24BA4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73C0329-82E0-51E6-5FB7-C0B5C857CDAA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C481AB8-BA00-BEF1-A9CE-12CA1CAF93CE}"/>
                </a:ext>
              </a:extLst>
            </p:cNvPr>
            <p:cNvSpPr/>
            <p:nvPr userDrawn="1"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EFEC4-9209-DD22-89C7-B873FE48CE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FD1E82-565C-7D2F-A463-7DD9D120838D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5052F78-CC01-8915-FA4E-50BEE2012A76}"/>
                </a:ext>
              </a:extLst>
            </p:cNvPr>
            <p:cNvSpPr/>
            <p:nvPr userDrawn="1"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CE3247-0C1A-3731-AC74-C7D94B89E5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197A32B-6253-A66A-B530-8FA6200D0686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2938D9E-67FC-D0B6-6639-262FF2CE9A8F}"/>
                </a:ext>
              </a:extLst>
            </p:cNvPr>
            <p:cNvSpPr/>
            <p:nvPr userDrawn="1"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436CE0-0812-507F-3C08-3DA52C4B76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BD106B-476A-5EB6-3C0B-FB50ACAF4564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6FF556E-8821-9790-1103-AC1C05E92F3A}"/>
                </a:ext>
              </a:extLst>
            </p:cNvPr>
            <p:cNvSpPr/>
            <p:nvPr userDrawn="1"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D70F50-9D8F-4019-BF8F-44429A25C8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ED34D27-B266-9D2A-123A-71824969B86C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858813A-2AEE-4D0B-B3C4-5E96DF97937C}"/>
                </a:ext>
              </a:extLst>
            </p:cNvPr>
            <p:cNvSpPr/>
            <p:nvPr userDrawn="1"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44B17E-BDA6-60F8-27C0-7D79980A03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522A17-2216-81F3-78C5-6E892A945E15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CF576D-C4B9-C287-2931-09C11D543C7C}"/>
                </a:ext>
              </a:extLst>
            </p:cNvPr>
            <p:cNvSpPr/>
            <p:nvPr userDrawn="1"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F87A8-49C4-D513-8067-40EDC1FBD9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E49678-156E-1F2C-CBC8-4FF45AA4289E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BD2C4CD-0F2F-857F-29B0-392791FB9863}"/>
                </a:ext>
              </a:extLst>
            </p:cNvPr>
            <p:cNvSpPr/>
            <p:nvPr userDrawn="1"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1078D5-81CB-7C28-6244-976B353C28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BBA455-E83B-DA08-F55D-BB1D05953644}"/>
              </a:ext>
            </a:extLst>
          </p:cNvPr>
          <p:cNvGrpSpPr/>
          <p:nvPr userDrawn="1"/>
        </p:nvGrpSpPr>
        <p:grpSpPr>
          <a:xfrm>
            <a:off x="12661345" y="7063914"/>
            <a:ext cx="1900475" cy="1782732"/>
            <a:chOff x="9389328" y="6323473"/>
            <a:chExt cx="1900475" cy="1782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42775DC-0AB3-DE98-D653-8D8523DA8024}"/>
                </a:ext>
              </a:extLst>
            </p:cNvPr>
            <p:cNvSpPr/>
            <p:nvPr userDrawn="1"/>
          </p:nvSpPr>
          <p:spPr>
            <a:xfrm>
              <a:off x="9507071" y="7014117"/>
              <a:ext cx="1782732" cy="401444"/>
            </a:xfrm>
            <a:prstGeom prst="roundRect">
              <a:avLst>
                <a:gd name="adj" fmla="val 50000"/>
              </a:avLst>
            </a:prstGeom>
            <a:solidFill>
              <a:srgbClr val="987B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3B5FC3-25C7-1774-77EA-06143B774B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89328" y="6323473"/>
              <a:ext cx="1782732" cy="178273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Integrated Science: Symbols Used in Circuit Diagrams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visual guide to understanding and drawing electrical circuit symbols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1220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Basic Rules When Drawing Circuit Diagrams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9898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37974" y="335696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381256"/>
            <a:ext cx="554997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 correct symbols for components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228743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component has a standardized symbol that should be used consistently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64743" y="329898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64993" y="335696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2578" y="3381256"/>
            <a:ext cx="55116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Connect wires with straight lines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2578" y="3876794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Wires should be drawn as straight lines with right-angle turns when needed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4735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37974" y="553152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5555813"/>
            <a:ext cx="47142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Follow the flow of electricity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6051352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Don't draw components randomly—follow the path from battery to devices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64743" y="54735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64993" y="553152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42578" y="5555813"/>
            <a:ext cx="51950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Show switch position correctly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42578" y="6051352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Draw the switch open or closed depending on whether the circuit is ON or OFF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8208526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Example of a Simple Circuit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Components: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290882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 battery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271260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 bulb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313432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 switch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355604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Connecting wires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7118" y="4096822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Description: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Battery supplies electricity → current flows through wires → switch controls flow → bulb lights up</a:t>
            </a: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3" y="1435725"/>
            <a:ext cx="6199039" cy="61990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90681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Teaching Ideas &amp; Summary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06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Summary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791897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Circuit diagrams use symbols to show electrical components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258622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Symbols make circuits easy to draw and understand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725347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Common components include battery, bulb, switch, resistor, motor, ammeter, voltmeter, LED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575096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Always follow flow of current and correct symbol rules when drawing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1974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Teaching Ideas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37724" y="5788700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Give students real components and ask them to draw the symbols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255425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Let pupils draw a simple circuit to light a bulb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722150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Play a matching game: match components with their symbols</a:t>
            </a:r>
            <a:endParaRPr lang="en-US" sz="18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8103751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a Circuit Diagram?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circuit diagram is a simple drawing that shows how electrical parts are connected in a circuit. It uses symbols instead of real pictures of the components, making it easy to understand and draw.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34" y="1798797"/>
            <a:ext cx="5835968" cy="58359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23430"/>
            <a:ext cx="72367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We Use Symbols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7039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Simplicity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52127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Symbols are smaller and simpler than real pictures of components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30973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52127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They help us know what each component does in a circuit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48977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770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Practicality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8383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Makes it easier to design and build circuits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63429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Power Sources and Conductors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7118" y="1798796"/>
            <a:ext cx="6294239" cy="2570202"/>
          </a:xfrm>
          <a:prstGeom prst="roundRect">
            <a:avLst>
              <a:gd name="adj" fmla="val 126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4738" y="1806416"/>
            <a:ext cx="6278285" cy="6209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81789" y="1943814"/>
            <a:ext cx="165604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Component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3078123" y="1943814"/>
            <a:ext cx="165223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Symbol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170646" y="1943814"/>
            <a:ext cx="165604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Function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4738" y="2427327"/>
            <a:ext cx="6278285" cy="9670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81789" y="2564725"/>
            <a:ext cx="165604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Battery/Cell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3078123" y="2564725"/>
            <a:ext cx="165223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—|— or —||—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170646" y="2564725"/>
            <a:ext cx="1656040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Supplies electricity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4738" y="3394353"/>
            <a:ext cx="6278285" cy="9670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81789" y="3531751"/>
            <a:ext cx="165604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Wire/Conductor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3078123" y="3531751"/>
            <a:ext cx="1652230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Straight line —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5170646" y="3531751"/>
            <a:ext cx="1656040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Connects components</a:t>
            </a:r>
            <a:endParaRPr lang="en-US" sz="17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34" y="1798797"/>
            <a:ext cx="5835968" cy="58359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58077"/>
            <a:ext cx="104061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Light and Control Components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40844"/>
            <a:ext cx="12954952" cy="3530679"/>
          </a:xfrm>
          <a:prstGeom prst="roundRect">
            <a:avLst>
              <a:gd name="adj" fmla="val 10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45344" y="294846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84659" y="309967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Component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323398" y="309967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Symbol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558326" y="309967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Function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793254" y="309967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Example/Use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45344" y="3633907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84659" y="378511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Bulb/Lamp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323398" y="378511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Circle with cross ⊗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378511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Produces light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0793254" y="378511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Torch bulb, street lamp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4319349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84659" y="447055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Switch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323398" y="4470559"/>
            <a:ext cx="27486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—o— (open) / —●— (closed)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558326" y="4470559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Turns circuit ON/OFF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0793254" y="447055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Light switch at home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5387816"/>
            <a:ext cx="12939713" cy="1076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84659" y="553902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LED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4323398" y="5539026"/>
            <a:ext cx="2748677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Triangle pointing to line with arrows </a:t>
            </a: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▶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558326" y="553902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Lights up, one-way current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0793254" y="553902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Indicator lights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A66529-9BFD-7FE7-A7D1-9BEF18928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895602"/>
              </p:ext>
            </p:extLst>
          </p:nvPr>
        </p:nvGraphicFramePr>
        <p:xfrm>
          <a:off x="1006476" y="2088445"/>
          <a:ext cx="12653079" cy="5617073"/>
        </p:xfrm>
        <a:graphic>
          <a:graphicData uri="http://schemas.openxmlformats.org/drawingml/2006/table">
            <a:tbl>
              <a:tblPr firstRow="1" firstCol="1" bandRow="1">
                <a:tableStyleId>{8FD4443E-F989-4FC4-A0C8-D5A2AF1F390B}</a:tableStyleId>
              </a:tblPr>
              <a:tblGrid>
                <a:gridCol w="4217693">
                  <a:extLst>
                    <a:ext uri="{9D8B030D-6E8A-4147-A177-3AD203B41FA5}">
                      <a16:colId xmlns:a16="http://schemas.microsoft.com/office/drawing/2014/main" val="4170652666"/>
                    </a:ext>
                  </a:extLst>
                </a:gridCol>
                <a:gridCol w="4217693">
                  <a:extLst>
                    <a:ext uri="{9D8B030D-6E8A-4147-A177-3AD203B41FA5}">
                      <a16:colId xmlns:a16="http://schemas.microsoft.com/office/drawing/2014/main" val="2465437141"/>
                    </a:ext>
                  </a:extLst>
                </a:gridCol>
                <a:gridCol w="4217693">
                  <a:extLst>
                    <a:ext uri="{9D8B030D-6E8A-4147-A177-3AD203B41FA5}">
                      <a16:colId xmlns:a16="http://schemas.microsoft.com/office/drawing/2014/main" val="1660553603"/>
                    </a:ext>
                  </a:extLst>
                </a:gridCol>
              </a:tblGrid>
              <a:tr h="545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Component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Function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Example/Use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25201200"/>
                  </a:ext>
                </a:extLst>
              </a:tr>
              <a:tr h="5816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Battery / Cell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Provides power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Phones, remote, </a:t>
                      </a:r>
                      <a:r>
                        <a:rPr lang="en-US" sz="1800" kern="100" dirty="0" err="1">
                          <a:solidFill>
                            <a:schemeClr val="bg1"/>
                          </a:solidFill>
                          <a:effectLst/>
                        </a:rPr>
                        <a:t>etc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81001050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Bulb / Lamp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Produces light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Torch bulb, street lamp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46864379"/>
                  </a:ext>
                </a:extLst>
              </a:tr>
              <a:tr h="5487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Switch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Turns the circuit ON or OFF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Light switch at home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32753247"/>
                  </a:ext>
                </a:extLst>
              </a:tr>
              <a:tr h="6081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Resistor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Slows down the flow of electricity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Controls brightness of bulbs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64178216"/>
                  </a:ext>
                </a:extLst>
              </a:tr>
              <a:tr h="6081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Wire / Conductor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Connects components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Copper wires connecting battery to bulb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59918211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Motor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Produces movement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Fan, toy car motor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97321389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Ammeter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Measures current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Used in lab experiments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47286287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Voltmeter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Measures voltage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Checks battery voltage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87297122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LED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Light Emitting Diode- Lighting/Illumination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Lights up, allows current one way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190842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93E301-AC3B-412F-9D81-104360EB1834}"/>
              </a:ext>
            </a:extLst>
          </p:cNvPr>
          <p:cNvSpPr txBox="1"/>
          <p:nvPr/>
        </p:nvSpPr>
        <p:spPr>
          <a:xfrm>
            <a:off x="1006476" y="936978"/>
            <a:ext cx="1213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Common Electrical Components and Their Symbols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9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electrical symbols&#10;&#10;AI-generated content may be incorrect.">
            <a:extLst>
              <a:ext uri="{FF2B5EF4-FFF2-40B4-BE49-F238E27FC236}">
                <a16:creationId xmlns:a16="http://schemas.microsoft.com/office/drawing/2014/main" id="{076FD2EC-4D5E-1AD2-6348-FAE57A94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03" y="1291483"/>
            <a:ext cx="8754035" cy="6565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12798-428F-F38F-3FAA-D0DEB432E2BE}"/>
              </a:ext>
            </a:extLst>
          </p:cNvPr>
          <p:cNvSpPr txBox="1"/>
          <p:nvPr/>
        </p:nvSpPr>
        <p:spPr>
          <a:xfrm>
            <a:off x="1662545" y="263236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SYMBOLS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9B0D27-2C40-AAD1-35B4-C1C89597D3A9}"/>
              </a:ext>
            </a:extLst>
          </p:cNvPr>
          <p:cNvSpPr/>
          <p:nvPr/>
        </p:nvSpPr>
        <p:spPr>
          <a:xfrm>
            <a:off x="7107382" y="2826327"/>
            <a:ext cx="1039091" cy="3463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44A61-A2DB-6E73-2737-C3351876432E}"/>
              </a:ext>
            </a:extLst>
          </p:cNvPr>
          <p:cNvSpPr/>
          <p:nvPr/>
        </p:nvSpPr>
        <p:spPr>
          <a:xfrm>
            <a:off x="9538446" y="6851815"/>
            <a:ext cx="1039091" cy="3463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9EB1E-AFFB-9C4F-83DD-41C4FE473C5D}"/>
              </a:ext>
            </a:extLst>
          </p:cNvPr>
          <p:cNvSpPr txBox="1"/>
          <p:nvPr/>
        </p:nvSpPr>
        <p:spPr>
          <a:xfrm>
            <a:off x="6982691" y="275928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Capacitor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393CE-7A06-C2A0-E81E-02FB80F156CD}"/>
              </a:ext>
            </a:extLst>
          </p:cNvPr>
          <p:cNvSpPr txBox="1"/>
          <p:nvPr/>
        </p:nvSpPr>
        <p:spPr>
          <a:xfrm>
            <a:off x="9635428" y="6828847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Diode</a:t>
            </a:r>
          </a:p>
        </p:txBody>
      </p:sp>
    </p:spTree>
    <p:extLst>
      <p:ext uri="{BB962C8B-B14F-4D97-AF65-F5344CB8AC3E}">
        <p14:creationId xmlns:p14="http://schemas.microsoft.com/office/powerpoint/2010/main" val="387346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806" y="606028"/>
            <a:ext cx="6675953" cy="648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Resistors and Motors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7806" y="1915358"/>
            <a:ext cx="7601188" cy="2579965"/>
          </a:xfrm>
          <a:prstGeom prst="roundRect">
            <a:avLst>
              <a:gd name="adj" fmla="val 5671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57806" y="1884878"/>
            <a:ext cx="7601188" cy="121920"/>
          </a:xfrm>
          <a:prstGeom prst="roundRect">
            <a:avLst>
              <a:gd name="adj" fmla="val 27116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727823" y="1584841"/>
            <a:ext cx="661154" cy="661154"/>
          </a:xfrm>
          <a:prstGeom prst="roundRect">
            <a:avLst>
              <a:gd name="adj" fmla="val 13830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926181" y="1750100"/>
            <a:ext cx="26443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508671" y="2466261"/>
            <a:ext cx="25929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Resistor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508671" y="2922508"/>
            <a:ext cx="709945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Symbol: Zig-zag line /\/\/\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508671" y="3407212"/>
            <a:ext cx="709945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Function: Slows down the flow of electricity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508671" y="3891915"/>
            <a:ext cx="709945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Use: Controls brightness of bulbs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7806" y="5046226"/>
            <a:ext cx="7601188" cy="2579965"/>
          </a:xfrm>
          <a:prstGeom prst="roundRect">
            <a:avLst>
              <a:gd name="adj" fmla="val 5671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257806" y="5015746"/>
            <a:ext cx="7601188" cy="121920"/>
          </a:xfrm>
          <a:prstGeom prst="roundRect">
            <a:avLst>
              <a:gd name="adj" fmla="val 27116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727823" y="4715708"/>
            <a:ext cx="661154" cy="661154"/>
          </a:xfrm>
          <a:prstGeom prst="roundRect">
            <a:avLst>
              <a:gd name="adj" fmla="val 13830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926181" y="4880967"/>
            <a:ext cx="26443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508671" y="5597128"/>
            <a:ext cx="25929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Motor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508671" y="6053376"/>
            <a:ext cx="709945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Symbol: Circle with M inside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508671" y="6538079"/>
            <a:ext cx="709945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Function: Produces movement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508671" y="7022783"/>
            <a:ext cx="709945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Use: Fan, toy car motor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268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Measurement Devices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332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Ammeter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324469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Symbol: Circle with A inside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922877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Function: Measures current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52128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Use: Laboratory experiments to measure the flow of electricity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37332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Voltmeter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57961" y="4324469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Symbol: Circle with V inside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4922877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Function: Measures voltage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7961" y="552128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Use: Checking battery voltage and potential difference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580</Words>
  <Application>Microsoft Office PowerPoint</Application>
  <PresentationFormat>Custom</PresentationFormat>
  <Paragraphs>132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Cabin</vt:lpstr>
      <vt:lpstr>Times New Roman</vt:lpstr>
      <vt:lpstr>Arial</vt:lpstr>
      <vt:lpstr>Unbounded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kennedy Mawutor</cp:lastModifiedBy>
  <cp:revision>9</cp:revision>
  <dcterms:created xsi:type="dcterms:W3CDTF">2025-08-29T01:46:12Z</dcterms:created>
  <dcterms:modified xsi:type="dcterms:W3CDTF">2025-09-05T00:49:44Z</dcterms:modified>
</cp:coreProperties>
</file>